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8" r:id="rId15"/>
    <p:sldId id="259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5F3D-6515-420F-BC2A-36F3DDFF70E7}" type="datetimeFigureOut">
              <a:rPr lang="de-DE" smtClean="0"/>
              <a:t>02.12.2010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99A33-9A07-415E-A9DE-41A8081E9CD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9A33-9A07-415E-A9DE-41A8081E9CD6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5E98-235B-48C6-8736-E241244F704B}" type="datetimeFigureOut">
              <a:rPr lang="de-DE" smtClean="0"/>
              <a:t>02.12.2010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053622-9141-4302-882E-19B49DF448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5E98-235B-48C6-8736-E241244F704B}" type="datetimeFigureOut">
              <a:rPr lang="de-DE" smtClean="0"/>
              <a:t>02.12.2010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622-9141-4302-882E-19B49DF448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5E98-235B-48C6-8736-E241244F704B}" type="datetimeFigureOut">
              <a:rPr lang="de-DE" smtClean="0"/>
              <a:t>02.12.2010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622-9141-4302-882E-19B49DF448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5E98-235B-48C6-8736-E241244F704B}" type="datetimeFigureOut">
              <a:rPr lang="de-DE" smtClean="0"/>
              <a:t>02.12.2010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053622-9141-4302-882E-19B49DF448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5E98-235B-48C6-8736-E241244F704B}" type="datetimeFigureOut">
              <a:rPr lang="de-DE" smtClean="0"/>
              <a:t>02.12.2010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622-9141-4302-882E-19B49DF4489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5E98-235B-48C6-8736-E241244F704B}" type="datetimeFigureOut">
              <a:rPr lang="de-DE" smtClean="0"/>
              <a:t>02.12.2010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622-9141-4302-882E-19B49DF448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5E98-235B-48C6-8736-E241244F704B}" type="datetimeFigureOut">
              <a:rPr lang="de-DE" smtClean="0"/>
              <a:t>02.12.2010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053622-9141-4302-882E-19B49DF4489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5E98-235B-48C6-8736-E241244F704B}" type="datetimeFigureOut">
              <a:rPr lang="de-DE" smtClean="0"/>
              <a:t>02.12.2010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622-9141-4302-882E-19B49DF448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5E98-235B-48C6-8736-E241244F704B}" type="datetimeFigureOut">
              <a:rPr lang="de-DE" smtClean="0"/>
              <a:t>02.12.2010</a:t>
            </a:fld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622-9141-4302-882E-19B49DF448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5E98-235B-48C6-8736-E241244F704B}" type="datetimeFigureOut">
              <a:rPr lang="de-DE" smtClean="0"/>
              <a:t>02.12.2010</a:t>
            </a:fld>
            <a:endParaRPr lang="de-DE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622-9141-4302-882E-19B49DF4489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5E98-235B-48C6-8736-E241244F704B}" type="datetimeFigureOut">
              <a:rPr lang="de-DE" smtClean="0"/>
              <a:t>02.12.2010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622-9141-4302-882E-19B49DF44898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DE5E98-235B-48C6-8736-E241244F704B}" type="datetimeFigureOut">
              <a:rPr lang="de-DE" smtClean="0"/>
              <a:t>02.12.2010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053622-9141-4302-882E-19B49DF4489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4"/>
          <p:cNvPicPr>
            <a:picLocks noChangeArrowheads="1"/>
          </p:cNvPicPr>
          <p:nvPr/>
        </p:nvPicPr>
        <p:blipFill>
          <a:blip r:embed="rId3" cstate="print"/>
          <a:srcRect t="-5566"/>
          <a:stretch>
            <a:fillRect/>
          </a:stretch>
        </p:blipFill>
        <p:spPr bwMode="auto">
          <a:xfrm>
            <a:off x="1800225" y="-315416"/>
            <a:ext cx="73437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4653136"/>
            <a:ext cx="8458200" cy="1222375"/>
          </a:xfrm>
        </p:spPr>
        <p:txBody>
          <a:bodyPr>
            <a:normAutofit/>
          </a:bodyPr>
          <a:lstStyle/>
          <a:p>
            <a:r>
              <a:rPr lang="de-DE" sz="4800" b="1" i="1" dirty="0" err="1" smtClean="0">
                <a:solidFill>
                  <a:schemeClr val="tx1"/>
                </a:solidFill>
              </a:rPr>
              <a:t>America</a:t>
            </a:r>
            <a:r>
              <a:rPr lang="de-DE" sz="4800" b="1" i="1" dirty="0" smtClean="0">
                <a:solidFill>
                  <a:schemeClr val="tx1"/>
                </a:solidFill>
              </a:rPr>
              <a:t> in </a:t>
            </a:r>
            <a:r>
              <a:rPr lang="de-DE" sz="4800" b="1" i="1" dirty="0" err="1" smtClean="0">
                <a:solidFill>
                  <a:schemeClr val="tx1"/>
                </a:solidFill>
              </a:rPr>
              <a:t>the</a:t>
            </a:r>
            <a:r>
              <a:rPr lang="de-DE" sz="4800" b="1" i="1" dirty="0" smtClean="0">
                <a:solidFill>
                  <a:schemeClr val="tx1"/>
                </a:solidFill>
              </a:rPr>
              <a:t> 1960‘s</a:t>
            </a:r>
            <a:endParaRPr lang="de-DE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Scientific </a:t>
            </a:r>
            <a:r>
              <a:rPr lang="de-DE" dirty="0" err="1" smtClean="0"/>
              <a:t>Developments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51520" y="1772816"/>
            <a:ext cx="8568952" cy="464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ea typeface="Times New Roman"/>
              </a:rPr>
              <a:t>Invention of the first:</a:t>
            </a:r>
          </a:p>
          <a:p>
            <a:pPr>
              <a:spcAft>
                <a:spcPts val="0"/>
              </a:spcAft>
            </a:pPr>
            <a:endParaRPr lang="de-DE" sz="2400" b="1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>
                <a:ea typeface="Times New Roman"/>
              </a:rPr>
              <a:t>laser</a:t>
            </a:r>
            <a:endParaRPr lang="de-DE" sz="24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>
                <a:ea typeface="Times New Roman"/>
              </a:rPr>
              <a:t>video game</a:t>
            </a:r>
            <a:endParaRPr lang="de-DE" sz="24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>
                <a:ea typeface="Times New Roman"/>
              </a:rPr>
              <a:t>video recorder</a:t>
            </a:r>
            <a:endParaRPr lang="de-DE" sz="24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err="1" smtClean="0">
                <a:ea typeface="Times New Roman"/>
              </a:rPr>
              <a:t>color</a:t>
            </a:r>
            <a:r>
              <a:rPr lang="en-GB" sz="2400" dirty="0" smtClean="0">
                <a:ea typeface="Times New Roman"/>
              </a:rPr>
              <a:t> TV broadcast</a:t>
            </a:r>
            <a:endParaRPr lang="de-DE" sz="24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>
                <a:ea typeface="Times New Roman"/>
              </a:rPr>
              <a:t>automatic teller machine</a:t>
            </a:r>
            <a:endParaRPr lang="de-DE" sz="24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>
                <a:ea typeface="Times New Roman"/>
              </a:rPr>
              <a:t>prototype  of the Internet</a:t>
            </a:r>
            <a:endParaRPr lang="de-DE" sz="24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>
                <a:ea typeface="Times New Roman"/>
              </a:rPr>
              <a:t>e-mail</a:t>
            </a:r>
            <a:endParaRPr lang="de-DE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3589598" cy="249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Anti-war </a:t>
            </a:r>
            <a:r>
              <a:rPr lang="de-DE" dirty="0" err="1" smtClean="0"/>
              <a:t>movement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26876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de-DE" sz="2400" dirty="0" smtClean="0">
                <a:ea typeface="Times New Roman"/>
              </a:rPr>
              <a:t> </a:t>
            </a:r>
            <a:r>
              <a:rPr lang="de-DE" sz="2400" b="1" i="1" dirty="0" smtClean="0">
                <a:ea typeface="Times New Roman"/>
              </a:rPr>
              <a:t>I</a:t>
            </a:r>
            <a:r>
              <a:rPr lang="en-US" sz="2400" b="1" i="1" dirty="0" err="1" smtClean="0">
                <a:ea typeface="Times New Roman"/>
              </a:rPr>
              <a:t>ncreasing</a:t>
            </a:r>
            <a:r>
              <a:rPr lang="en-US" sz="2400" b="1" i="1" dirty="0" smtClean="0">
                <a:ea typeface="Times New Roman"/>
              </a:rPr>
              <a:t> US losses </a:t>
            </a:r>
            <a:r>
              <a:rPr lang="en-US" sz="2400" dirty="0" smtClean="0">
                <a:ea typeface="Times New Roman"/>
              </a:rPr>
              <a:t>in Vietnam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a typeface="Times New Roman"/>
                <a:sym typeface="Wingdings" pitchFamily="2" charset="2"/>
              </a:rPr>
              <a:t>                    </a:t>
            </a:r>
            <a:r>
              <a:rPr lang="en-US" sz="2400" dirty="0" smtClean="0">
                <a:ea typeface="Times New Roman"/>
              </a:rPr>
              <a:t>unrest in the population. </a:t>
            </a:r>
          </a:p>
          <a:p>
            <a:pPr>
              <a:spcAft>
                <a:spcPts val="0"/>
              </a:spcAft>
            </a:pPr>
            <a:endParaRPr lang="en-US" sz="2400" dirty="0" smtClean="0"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 smtClean="0">
                <a:ea typeface="Times New Roman"/>
              </a:rPr>
              <a:t> millions of Americans protested against US </a:t>
            </a:r>
            <a:r>
              <a:rPr lang="en-US" sz="2400" dirty="0" smtClean="0">
                <a:ea typeface="Times New Roman"/>
              </a:rPr>
              <a:t>involvement in Vietnam</a:t>
            </a:r>
            <a:r>
              <a:rPr lang="en-US" sz="2400" dirty="0" smtClean="0">
                <a:ea typeface="Times New Roman"/>
              </a:rPr>
              <a:t>     </a:t>
            </a:r>
          </a:p>
          <a:p>
            <a:pPr>
              <a:spcAft>
                <a:spcPts val="0"/>
              </a:spcAft>
            </a:pPr>
            <a:endParaRPr lang="en-US" sz="2400" dirty="0" smtClean="0">
              <a:ea typeface="Times New Roman"/>
              <a:sym typeface="Wingdings" pitchFamily="2" charset="2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 smtClean="0">
                <a:ea typeface="Times New Roman"/>
                <a:sym typeface="Wingdings" pitchFamily="2" charset="2"/>
              </a:rPr>
              <a:t> </a:t>
            </a:r>
            <a:r>
              <a:rPr lang="en-US" sz="2400" b="1" i="1" dirty="0" smtClean="0">
                <a:ea typeface="Times New Roman"/>
                <a:sym typeface="Wingdings" pitchFamily="2" charset="2"/>
              </a:rPr>
              <a:t>ways of protest: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a typeface="Times New Roman"/>
                <a:sym typeface="Wingdings" pitchFamily="2" charset="2"/>
              </a:rPr>
              <a:t>                    </a:t>
            </a:r>
            <a:r>
              <a:rPr lang="en-US" sz="2400" dirty="0" smtClean="0">
                <a:ea typeface="Times New Roman"/>
              </a:rPr>
              <a:t>peaceful demonstration </a:t>
            </a:r>
          </a:p>
          <a:p>
            <a:pPr marL="447675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a typeface="Times New Roman"/>
                <a:sym typeface="Wingdings" pitchFamily="2" charset="2"/>
              </a:rPr>
              <a:t>               </a:t>
            </a:r>
            <a:r>
              <a:rPr lang="en-US" sz="2400" dirty="0" smtClean="0">
                <a:ea typeface="Times New Roman"/>
              </a:rPr>
              <a:t>suicide</a:t>
            </a:r>
          </a:p>
          <a:p>
            <a:pPr>
              <a:spcAft>
                <a:spcPts val="0"/>
              </a:spcAft>
            </a:pPr>
            <a:endParaRPr lang="en-US" sz="2400" dirty="0" smtClean="0"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 smtClean="0">
                <a:ea typeface="Times New Roman"/>
              </a:rPr>
              <a:t>nationwide moratorium (1969)</a:t>
            </a:r>
          </a:p>
          <a:p>
            <a:pPr marL="447675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a typeface="Times New Roman"/>
                <a:sym typeface="Wingdings" pitchFamily="2" charset="2"/>
              </a:rPr>
              <a:t>               </a:t>
            </a:r>
            <a:r>
              <a:rPr lang="en-US" sz="2400" dirty="0" smtClean="0">
                <a:ea typeface="Times New Roman"/>
              </a:rPr>
              <a:t>more than 500,000 participants</a:t>
            </a:r>
            <a:endParaRPr lang="en-US" sz="2400" dirty="0"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Feminism</a:t>
            </a:r>
            <a:endParaRPr lang="de-DE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-171400"/>
            <a:ext cx="2232248" cy="368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hteck 11"/>
          <p:cNvSpPr/>
          <p:nvPr/>
        </p:nvSpPr>
        <p:spPr>
          <a:xfrm>
            <a:off x="179512" y="1700808"/>
            <a:ext cx="93610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tabLst>
                <a:tab pos="342900" algn="l"/>
              </a:tabLst>
            </a:pPr>
            <a:r>
              <a:rPr lang="en-GB" sz="2200" b="1" i="1" dirty="0" smtClean="0">
                <a:ea typeface="Times New Roman"/>
              </a:rPr>
              <a:t>What is feminism?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342900" algn="l"/>
              </a:tabLst>
            </a:pPr>
            <a:endParaRPr lang="en-GB" sz="2200" dirty="0">
              <a:latin typeface="Arial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342900" algn="l"/>
              </a:tabLst>
            </a:pPr>
            <a:endParaRPr lang="en-GB" sz="2200" dirty="0" smtClean="0">
              <a:latin typeface="Arial"/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342900" algn="l"/>
              </a:tabLst>
            </a:pPr>
            <a:endParaRPr lang="en-GB" sz="22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endParaRPr lang="en-GB" sz="2200" dirty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endParaRPr lang="en-GB" sz="22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342900" algn="l"/>
              </a:tabLst>
            </a:pPr>
            <a:r>
              <a:rPr lang="en-GB" sz="2200" dirty="0" smtClean="0">
                <a:ea typeface="Times New Roman"/>
              </a:rPr>
              <a:t>Feminists have always argued that women should have complete control over their own bodies</a:t>
            </a:r>
            <a:endParaRPr lang="de-DE" sz="1200" dirty="0">
              <a:ea typeface="Times New Roman"/>
            </a:endParaRPr>
          </a:p>
          <a:p>
            <a:pPr marL="3086100" lvl="6" indent="-342900">
              <a:buFont typeface="Arial" pitchFamily="34" charset="0"/>
              <a:buChar char="•"/>
              <a:tabLst>
                <a:tab pos="342900" algn="l"/>
              </a:tabLst>
            </a:pPr>
            <a:endParaRPr lang="en-GB" sz="2000" dirty="0" smtClean="0">
              <a:ea typeface="Times New Roman"/>
            </a:endParaRPr>
          </a:p>
          <a:p>
            <a:pPr marL="3086100" lvl="6" indent="-342900">
              <a:buFont typeface="Arial" pitchFamily="34" charset="0"/>
              <a:buChar char="•"/>
              <a:tabLst>
                <a:tab pos="342900" algn="l"/>
              </a:tabLst>
            </a:pPr>
            <a:endParaRPr lang="en-GB" sz="2000" dirty="0">
              <a:ea typeface="Times New Roman"/>
            </a:endParaRPr>
          </a:p>
          <a:p>
            <a:pPr marL="4000500" lvl="8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GB" sz="2000" dirty="0" smtClean="0">
                <a:ea typeface="Times New Roman"/>
              </a:rPr>
              <a:t> Abortion</a:t>
            </a:r>
            <a:endParaRPr lang="de-DE" sz="1200" dirty="0" smtClean="0">
              <a:ea typeface="Times New Roman"/>
            </a:endParaRPr>
          </a:p>
          <a:p>
            <a:pPr lvl="8" indent="114300">
              <a:buFont typeface="Arial" pitchFamily="34" charset="0"/>
              <a:buChar char="•"/>
            </a:pPr>
            <a:r>
              <a:rPr lang="en-GB" sz="2000" dirty="0" smtClean="0">
                <a:ea typeface="Times New Roman"/>
              </a:rPr>
              <a:t>     Birth Control Pill</a:t>
            </a:r>
            <a:endParaRPr lang="de-DE" sz="1200" dirty="0" smtClean="0">
              <a:ea typeface="Times New Roman"/>
            </a:endParaRPr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02492"/>
            <a:ext cx="2952328" cy="196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Feminism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836712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                                                    </a:t>
            </a:r>
          </a:p>
          <a:p>
            <a:r>
              <a:rPr lang="en-US" sz="2400" b="1" i="1" dirty="0"/>
              <a:t> </a:t>
            </a:r>
            <a:r>
              <a:rPr lang="en-US" sz="2400" b="1" i="1" dirty="0" smtClean="0"/>
              <a:t>                                               Feminist:</a:t>
            </a:r>
          </a:p>
          <a:p>
            <a:endParaRPr lang="de-DE" dirty="0"/>
          </a:p>
          <a:p>
            <a:pPr lvl="8">
              <a:buFont typeface="Arial" pitchFamily="34" charset="0"/>
              <a:buChar char="•"/>
            </a:pPr>
            <a:r>
              <a:rPr lang="de-DE" sz="2000" dirty="0" smtClean="0"/>
              <a:t>    Judy Chicago</a:t>
            </a:r>
          </a:p>
          <a:p>
            <a:endParaRPr lang="de-DE" sz="1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ym typeface="Wingdings" pitchFamily="2" charset="2"/>
              </a:rPr>
              <a:t> Art and Film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ym typeface="Wingdings" pitchFamily="2" charset="2"/>
              </a:rPr>
              <a:t> Organizations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ym typeface="Wingdings" pitchFamily="2" charset="2"/>
              </a:rPr>
              <a:t> Models</a:t>
            </a:r>
            <a:endParaRPr lang="en-US" sz="24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448272" cy="348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7" y="3986974"/>
            <a:ext cx="1944216" cy="26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50497"/>
            <a:ext cx="2016224" cy="265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Music </a:t>
            </a:r>
            <a:r>
              <a:rPr lang="de-DE" dirty="0" err="1" smtClean="0"/>
              <a:t>and</a:t>
            </a:r>
            <a:r>
              <a:rPr lang="de-DE" dirty="0" smtClean="0"/>
              <a:t> Drugs</a:t>
            </a:r>
            <a:endParaRPr lang="de-DE" dirty="0"/>
          </a:p>
        </p:txBody>
      </p:sp>
      <p:pic>
        <p:nvPicPr>
          <p:cNvPr id="3073" name="Bild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1581150" cy="15811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512" y="1316935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3200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first hit records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radio stations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 - played  only the most popular songs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      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3200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Counterculture movement formed top genres: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folk rock,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soul,pop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, 					</a:t>
            </a:r>
            <a:r>
              <a:rPr lang="en-US" sz="2000" dirty="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reggae, blues music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743200" algn="l"/>
              </a:tabLst>
            </a:pPr>
            <a:r>
              <a:rPr lang="en-US" sz="2000" b="1" i="1" dirty="0"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i="1" dirty="0" smtClean="0">
                <a:cs typeface="Arial" pitchFamily="34" charset="0"/>
                <a:sym typeface="Wingdings" pitchFamily="2" charset="2"/>
              </a:rPr>
              <a:t>first jams: </a:t>
            </a:r>
            <a:r>
              <a:rPr lang="en-GB" sz="2000" dirty="0" smtClean="0">
                <a:ea typeface="Times New Roman"/>
                <a:cs typeface="Times New Roman"/>
              </a:rPr>
              <a:t>long, made-up sections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3200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Influences 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hippie culture, drug culture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32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3200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Significant events in music in de 1960’s: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3200" algn="l"/>
              </a:tabLst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3200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  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Elvis Presley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3200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  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Bob Dylan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3200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  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The Rolling Stones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3200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  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The Beach Boys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3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  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The Beatles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3200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  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Pink Floyd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852936"/>
            <a:ext cx="2695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64" y="3140968"/>
            <a:ext cx="3024336" cy="264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Music </a:t>
            </a:r>
            <a:r>
              <a:rPr lang="de-DE" dirty="0" err="1" smtClean="0"/>
              <a:t>and</a:t>
            </a:r>
            <a:r>
              <a:rPr lang="de-DE" dirty="0" smtClean="0"/>
              <a:t> Drugs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sz="2000" b="1" i="1" dirty="0" smtClean="0"/>
              <a:t>Drugs :</a:t>
            </a:r>
          </a:p>
          <a:p>
            <a:r>
              <a:rPr lang="de-DE" sz="2000" b="1" i="1" dirty="0"/>
              <a:t> </a:t>
            </a:r>
            <a:r>
              <a:rPr lang="de-DE" sz="2000" b="1" i="1" dirty="0" smtClean="0"/>
              <a:t>             </a:t>
            </a:r>
            <a:r>
              <a:rPr lang="de-DE" sz="2000" b="1" i="1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popular, especially for young people listening to                	     	     rock music</a:t>
            </a:r>
            <a:r>
              <a:rPr lang="en-US" sz="2000" b="1" i="1" dirty="0" smtClean="0"/>
              <a:t> </a:t>
            </a:r>
          </a:p>
          <a:p>
            <a:r>
              <a:rPr lang="en-US" sz="2000" b="1" i="1" dirty="0">
                <a:sym typeface="Wingdings" pitchFamily="2" charset="2"/>
              </a:rPr>
              <a:t> </a:t>
            </a:r>
            <a:r>
              <a:rPr lang="en-US" sz="2000" b="1" i="1" dirty="0" smtClean="0">
                <a:sym typeface="Wingdings" pitchFamily="2" charset="2"/>
              </a:rPr>
              <a:t>             </a:t>
            </a:r>
            <a:r>
              <a:rPr lang="en-US" sz="2000" dirty="0" smtClean="0">
                <a:sym typeface="Wingdings" pitchFamily="2" charset="2"/>
              </a:rPr>
              <a:t> influenced by musicians e.g. The Beatles </a:t>
            </a:r>
            <a:r>
              <a:rPr lang="en-US" sz="2000" dirty="0">
                <a:sym typeface="Wingdings" pitchFamily="2" charset="2"/>
              </a:rPr>
              <a:t>,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Jimmi</a:t>
            </a:r>
            <a:r>
              <a:rPr lang="en-US" sz="2000" dirty="0" smtClean="0">
                <a:sym typeface="Wingdings" pitchFamily="2" charset="2"/>
              </a:rPr>
              <a:t> Hendrix</a:t>
            </a:r>
            <a:r>
              <a:rPr lang="en-US" sz="2000" dirty="0" smtClean="0">
                <a:sym typeface="Wingdings" pitchFamily="2" charset="2"/>
              </a:rPr>
              <a:t>		</a:t>
            </a:r>
            <a:endParaRPr lang="en-US" sz="2000" b="1" i="1" dirty="0" smtClean="0"/>
          </a:p>
          <a:p>
            <a:endParaRPr lang="en-US" sz="20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i="1" dirty="0"/>
              <a:t>4</a:t>
            </a:r>
            <a:r>
              <a:rPr lang="en-US" sz="2000" b="1" i="1" dirty="0" smtClean="0"/>
              <a:t> most common drugs: </a:t>
            </a:r>
          </a:p>
          <a:p>
            <a:pPr lvl="7">
              <a:buFont typeface="Arial" pitchFamily="34" charset="0"/>
              <a:buChar char="•"/>
            </a:pPr>
            <a:r>
              <a:rPr lang="en-US" sz="2000" b="1" i="1" dirty="0" smtClean="0"/>
              <a:t>   </a:t>
            </a:r>
            <a:r>
              <a:rPr lang="en-US" sz="2000" b="0" i="0" dirty="0" smtClean="0">
                <a:solidFill>
                  <a:srgbClr val="000000"/>
                </a:solidFill>
              </a:rPr>
              <a:t>marijuana</a:t>
            </a:r>
          </a:p>
          <a:p>
            <a:pPr lvl="7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b="0" i="0" dirty="0" smtClean="0">
                <a:solidFill>
                  <a:srgbClr val="000000"/>
                </a:solidFill>
              </a:rPr>
              <a:t>amphetamines</a:t>
            </a:r>
          </a:p>
          <a:p>
            <a:pPr lvl="7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b="0" i="0" dirty="0" smtClean="0">
                <a:solidFill>
                  <a:srgbClr val="000000"/>
                </a:solidFill>
              </a:rPr>
              <a:t>psychedelics</a:t>
            </a:r>
            <a:r>
              <a:rPr lang="en-US" sz="2000" dirty="0" smtClean="0"/>
              <a:t> </a:t>
            </a:r>
            <a:r>
              <a:rPr lang="en-US" sz="2000" b="1" i="1" dirty="0" smtClean="0"/>
              <a:t> </a:t>
            </a:r>
          </a:p>
          <a:p>
            <a:pPr lvl="7">
              <a:buFont typeface="Arial" pitchFamily="34" charset="0"/>
              <a:buChar char="•"/>
            </a:pPr>
            <a:r>
              <a:rPr lang="en-US" sz="2000" b="1" i="1" dirty="0" smtClean="0"/>
              <a:t>   </a:t>
            </a:r>
            <a:r>
              <a:rPr lang="en-US" sz="2000" dirty="0" smtClean="0"/>
              <a:t>LSD </a:t>
            </a:r>
          </a:p>
          <a:p>
            <a:pPr marL="0" lvl="7">
              <a:buFont typeface="Wingdings" pitchFamily="2" charset="2"/>
              <a:buChar char="Ø"/>
            </a:pPr>
            <a:r>
              <a:rPr lang="en-US" sz="2000" dirty="0" smtClean="0"/>
              <a:t> drugs influenced </a:t>
            </a:r>
            <a:r>
              <a:rPr lang="en-US" sz="2000" b="1" dirty="0" smtClean="0"/>
              <a:t>music, art, style</a:t>
            </a:r>
            <a:r>
              <a:rPr lang="en-US" sz="2000" dirty="0" smtClean="0"/>
              <a:t> and </a:t>
            </a:r>
            <a:r>
              <a:rPr lang="en-US" sz="2000" b="1" dirty="0" smtClean="0"/>
              <a:t>philosophy</a:t>
            </a:r>
          </a:p>
          <a:p>
            <a:pPr marL="0" lvl="7"/>
            <a:endParaRPr lang="en-US" sz="2000" b="1" i="1" dirty="0" smtClean="0"/>
          </a:p>
          <a:p>
            <a:pPr marL="0" lvl="7">
              <a:buFont typeface="Wingdings" pitchFamily="2" charset="2"/>
              <a:buChar char="Ø"/>
            </a:pPr>
            <a:r>
              <a:rPr lang="en-US" sz="2000" b="1" i="1" dirty="0" smtClean="0"/>
              <a:t> </a:t>
            </a:r>
            <a:r>
              <a:rPr lang="en-US" sz="2000" b="1" dirty="0" smtClean="0"/>
              <a:t>government </a:t>
            </a:r>
            <a:r>
              <a:rPr lang="en-US" sz="2000" dirty="0" smtClean="0"/>
              <a:t>developed new laws and agencies</a:t>
            </a:r>
            <a:endParaRPr lang="en-US" sz="2000" b="1" i="1" dirty="0" smtClean="0"/>
          </a:p>
          <a:p>
            <a:pPr lvl="7" indent="-2573338"/>
            <a:r>
              <a:rPr lang="en-US" sz="2000" b="1" i="1" dirty="0" smtClean="0"/>
              <a:t>    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en-US" b="0" i="0" dirty="0" smtClean="0">
                <a:solidFill>
                  <a:srgbClr val="000000"/>
                </a:solidFill>
                <a:latin typeface="Arial"/>
              </a:rPr>
              <a:t>laboratories stopped its still legal shipments</a:t>
            </a:r>
            <a:r>
              <a:rPr lang="en-US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olitical events/wars</a:t>
            </a:r>
          </a:p>
          <a:p>
            <a:r>
              <a:rPr lang="en-US" dirty="0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onflicts in America</a:t>
            </a:r>
          </a:p>
          <a:p>
            <a:r>
              <a:rPr lang="en-US" dirty="0" smtClean="0">
                <a:latin typeface="+mj-lt"/>
              </a:rPr>
              <a:t>Scientific developments</a:t>
            </a:r>
          </a:p>
          <a:p>
            <a:r>
              <a:rPr lang="en-US" dirty="0" smtClean="0">
                <a:latin typeface="+mj-lt"/>
              </a:rPr>
              <a:t>Sexual revolution</a:t>
            </a:r>
          </a:p>
          <a:p>
            <a:r>
              <a:rPr lang="en-US" dirty="0" smtClean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nti- war movement</a:t>
            </a:r>
          </a:p>
          <a:p>
            <a:r>
              <a:rPr lang="en-US" dirty="0" smtClean="0">
                <a:latin typeface="+mj-lt"/>
              </a:rPr>
              <a:t>Feminism</a:t>
            </a:r>
          </a:p>
          <a:p>
            <a:r>
              <a:rPr lang="en-US" dirty="0" smtClean="0">
                <a:latin typeface="+mj-lt"/>
              </a:rPr>
              <a:t>Music and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Political </a:t>
            </a:r>
            <a:r>
              <a:rPr lang="de-DE" dirty="0" err="1" smtClean="0"/>
              <a:t>events</a:t>
            </a:r>
            <a:r>
              <a:rPr lang="de-DE" dirty="0" smtClean="0"/>
              <a:t>/</a:t>
            </a:r>
            <a:r>
              <a:rPr lang="de-DE" dirty="0" err="1" smtClean="0"/>
              <a:t>Wars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412776"/>
            <a:ext cx="80648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b="1" i="1" dirty="0" err="1" smtClean="0">
                <a:ea typeface="Times New Roman"/>
              </a:rPr>
              <a:t>Cold</a:t>
            </a:r>
            <a:r>
              <a:rPr lang="de-DE" sz="2000" b="1" i="1" dirty="0" smtClean="0">
                <a:ea typeface="Times New Roman"/>
              </a:rPr>
              <a:t> War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676275" algn="l"/>
              </a:tabLst>
            </a:pPr>
            <a:r>
              <a:rPr lang="de-DE" sz="2000" dirty="0" err="1" smtClean="0">
                <a:ea typeface="Times New Roman"/>
              </a:rPr>
              <a:t>Construction</a:t>
            </a:r>
            <a:r>
              <a:rPr lang="de-DE" sz="2000" dirty="0" smtClean="0">
                <a:ea typeface="Times New Roman"/>
              </a:rPr>
              <a:t> </a:t>
            </a:r>
            <a:r>
              <a:rPr lang="de-DE" sz="2000" dirty="0" err="1" smtClean="0">
                <a:ea typeface="Times New Roman"/>
              </a:rPr>
              <a:t>of</a:t>
            </a:r>
            <a:r>
              <a:rPr lang="de-DE" sz="2000" dirty="0" smtClean="0">
                <a:ea typeface="Times New Roman"/>
              </a:rPr>
              <a:t> </a:t>
            </a:r>
            <a:r>
              <a:rPr lang="de-DE" sz="2000" dirty="0" err="1" smtClean="0">
                <a:ea typeface="Times New Roman"/>
              </a:rPr>
              <a:t>the</a:t>
            </a:r>
            <a:r>
              <a:rPr lang="de-DE" sz="2000" dirty="0" smtClean="0">
                <a:ea typeface="Times New Roman"/>
              </a:rPr>
              <a:t> Berlin Wall </a:t>
            </a:r>
            <a:r>
              <a:rPr lang="de-DE" sz="2000" dirty="0" err="1" smtClean="0">
                <a:ea typeface="Times New Roman"/>
              </a:rPr>
              <a:t>begins</a:t>
            </a:r>
            <a:r>
              <a:rPr lang="de-DE" sz="2000" dirty="0" smtClean="0">
                <a:ea typeface="Times New Roman"/>
              </a:rPr>
              <a:t> in 1961</a:t>
            </a:r>
          </a:p>
          <a:p>
            <a:pPr marL="342900" lvl="0" indent="-342900">
              <a:spcAft>
                <a:spcPts val="0"/>
              </a:spcAft>
              <a:tabLst>
                <a:tab pos="676275" algn="l"/>
              </a:tabLst>
            </a:pPr>
            <a:endParaRPr lang="de-DE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676275" algn="l"/>
              </a:tabLst>
            </a:pPr>
            <a:r>
              <a:rPr lang="de-DE" sz="2000" dirty="0" err="1" smtClean="0">
                <a:ea typeface="Times New Roman"/>
              </a:rPr>
              <a:t>the</a:t>
            </a:r>
            <a:r>
              <a:rPr lang="de-DE" sz="2000" dirty="0" smtClean="0">
                <a:ea typeface="Times New Roman"/>
              </a:rPr>
              <a:t> Vietnam War (1955 – 1975, </a:t>
            </a:r>
            <a:r>
              <a:rPr lang="de-DE" sz="2000" dirty="0" err="1" smtClean="0">
                <a:ea typeface="Times New Roman"/>
              </a:rPr>
              <a:t>with</a:t>
            </a:r>
            <a:r>
              <a:rPr lang="de-DE" sz="2000" dirty="0" smtClean="0">
                <a:ea typeface="Times New Roman"/>
              </a:rPr>
              <a:t> </a:t>
            </a:r>
            <a:r>
              <a:rPr lang="de-DE" sz="2000" dirty="0" err="1" smtClean="0">
                <a:ea typeface="Times New Roman"/>
              </a:rPr>
              <a:t>direct</a:t>
            </a:r>
            <a:r>
              <a:rPr lang="de-DE" sz="2000" dirty="0" smtClean="0">
                <a:ea typeface="Times New Roman"/>
              </a:rPr>
              <a:t> US-</a:t>
            </a:r>
            <a:r>
              <a:rPr lang="de-DE" sz="2000" dirty="0" err="1" smtClean="0">
                <a:ea typeface="Times New Roman"/>
              </a:rPr>
              <a:t>intervention</a:t>
            </a:r>
            <a:r>
              <a:rPr lang="de-DE" sz="2000" dirty="0" smtClean="0">
                <a:ea typeface="Times New Roman"/>
              </a:rPr>
              <a:t> </a:t>
            </a:r>
            <a:r>
              <a:rPr lang="de-DE" sz="2000" dirty="0" err="1" smtClean="0">
                <a:ea typeface="Times New Roman"/>
              </a:rPr>
              <a:t>beginning</a:t>
            </a:r>
            <a:r>
              <a:rPr lang="de-DE" sz="2000" dirty="0" smtClean="0">
                <a:ea typeface="Times New Roman"/>
              </a:rPr>
              <a:t> 1962</a:t>
            </a:r>
            <a:r>
              <a:rPr lang="de-DE" sz="2400" dirty="0" smtClean="0">
                <a:ea typeface="Times New Roman"/>
              </a:rPr>
              <a:t>) </a:t>
            </a:r>
            <a:r>
              <a:rPr lang="de-DE" sz="2000" dirty="0" err="1" smtClean="0">
                <a:ea typeface="Times New Roman"/>
              </a:rPr>
              <a:t>reaches</a:t>
            </a:r>
            <a:r>
              <a:rPr lang="de-DE" sz="2000" dirty="0" smtClean="0">
                <a:ea typeface="Times New Roman"/>
              </a:rPr>
              <a:t> </a:t>
            </a:r>
            <a:r>
              <a:rPr lang="de-DE" sz="2000" dirty="0" err="1" smtClean="0">
                <a:ea typeface="Times New Roman"/>
              </a:rPr>
              <a:t>its</a:t>
            </a:r>
            <a:r>
              <a:rPr lang="de-DE" sz="2000" dirty="0" smtClean="0">
                <a:ea typeface="Times New Roman"/>
              </a:rPr>
              <a:t> </a:t>
            </a:r>
            <a:r>
              <a:rPr lang="de-DE" sz="2000" dirty="0" err="1" smtClean="0">
                <a:ea typeface="Times New Roman"/>
              </a:rPr>
              <a:t>climax</a:t>
            </a:r>
            <a:r>
              <a:rPr lang="de-DE" sz="2000" dirty="0" smtClean="0">
                <a:ea typeface="Times New Roman"/>
              </a:rPr>
              <a:t>, </a:t>
            </a:r>
            <a:r>
              <a:rPr lang="de-DE" sz="2000" dirty="0" err="1" smtClean="0">
                <a:ea typeface="Times New Roman"/>
              </a:rPr>
              <a:t>with</a:t>
            </a:r>
            <a:r>
              <a:rPr lang="de-DE" sz="2000" dirty="0" smtClean="0">
                <a:ea typeface="Times New Roman"/>
              </a:rPr>
              <a:t> </a:t>
            </a:r>
            <a:r>
              <a:rPr lang="de-DE" sz="2000" dirty="0" err="1" smtClean="0">
                <a:ea typeface="Times New Roman"/>
              </a:rPr>
              <a:t>up</a:t>
            </a:r>
            <a:r>
              <a:rPr lang="de-DE" sz="2000" dirty="0" smtClean="0">
                <a:ea typeface="Times New Roman"/>
              </a:rPr>
              <a:t> </a:t>
            </a:r>
            <a:r>
              <a:rPr lang="de-DE" sz="2000" dirty="0" err="1" smtClean="0">
                <a:ea typeface="Times New Roman"/>
              </a:rPr>
              <a:t>to</a:t>
            </a:r>
            <a:r>
              <a:rPr lang="de-DE" sz="2000" dirty="0" smtClean="0">
                <a:ea typeface="Times New Roman"/>
              </a:rPr>
              <a:t> 500,000 US-</a:t>
            </a:r>
            <a:r>
              <a:rPr lang="de-DE" sz="2000" dirty="0" err="1" smtClean="0">
                <a:ea typeface="Times New Roman"/>
              </a:rPr>
              <a:t>Soldiers</a:t>
            </a:r>
            <a:r>
              <a:rPr lang="de-DE" sz="2000" dirty="0" smtClean="0">
                <a:ea typeface="Times New Roman"/>
              </a:rPr>
              <a:t> </a:t>
            </a:r>
            <a:r>
              <a:rPr lang="de-DE" sz="2000" dirty="0" err="1" smtClean="0">
                <a:ea typeface="Times New Roman"/>
              </a:rPr>
              <a:t>deployed</a:t>
            </a:r>
            <a:endParaRPr lang="de-DE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676275" algn="l"/>
              </a:tabLst>
            </a:pPr>
            <a:endParaRPr lang="de-DE" sz="2000" dirty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676275" algn="l"/>
              </a:tabLst>
            </a:pPr>
            <a:r>
              <a:rPr lang="de-DE" sz="2000" dirty="0" smtClean="0">
                <a:ea typeface="Times New Roman"/>
              </a:rPr>
              <a:t>JF Kennedy </a:t>
            </a:r>
            <a:r>
              <a:rPr lang="de-DE" sz="2000" dirty="0" err="1" smtClean="0">
                <a:ea typeface="Times New Roman"/>
              </a:rPr>
              <a:t>is</a:t>
            </a:r>
            <a:r>
              <a:rPr lang="de-DE" sz="2000" dirty="0" smtClean="0">
                <a:ea typeface="Times New Roman"/>
              </a:rPr>
              <a:t> </a:t>
            </a:r>
            <a:r>
              <a:rPr lang="de-DE" sz="2000" dirty="0" err="1" smtClean="0">
                <a:ea typeface="Times New Roman"/>
              </a:rPr>
              <a:t>elected</a:t>
            </a:r>
            <a:r>
              <a:rPr lang="de-DE" sz="2000" dirty="0" smtClean="0">
                <a:ea typeface="Times New Roman"/>
              </a:rPr>
              <a:t> US-</a:t>
            </a:r>
            <a:r>
              <a:rPr lang="de-DE" sz="2000" dirty="0" err="1" smtClean="0">
                <a:ea typeface="Times New Roman"/>
              </a:rPr>
              <a:t>president</a:t>
            </a:r>
            <a:r>
              <a:rPr lang="de-DE" sz="2000" dirty="0" smtClean="0">
                <a:ea typeface="Times New Roman"/>
              </a:rPr>
              <a:t> in 1960. </a:t>
            </a:r>
          </a:p>
          <a:p>
            <a:pPr marL="342900" lvl="0" indent="-342900">
              <a:spcAft>
                <a:spcPts val="0"/>
              </a:spcAft>
              <a:tabLst>
                <a:tab pos="676275" algn="l"/>
              </a:tabLst>
            </a:pPr>
            <a:r>
              <a:rPr lang="de-DE" sz="2000" dirty="0">
                <a:ea typeface="Times New Roman"/>
              </a:rPr>
              <a:t> </a:t>
            </a:r>
            <a:endParaRPr lang="de-DE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676275" algn="l"/>
              </a:tabLst>
            </a:pPr>
            <a:r>
              <a:rPr lang="de-DE" sz="2000" dirty="0" smtClean="0">
                <a:ea typeface="Times New Roman"/>
              </a:rPr>
              <a:t>Highlights </a:t>
            </a:r>
            <a:r>
              <a:rPr lang="de-DE" sz="2000" dirty="0" err="1" smtClean="0">
                <a:ea typeface="Times New Roman"/>
              </a:rPr>
              <a:t>of</a:t>
            </a:r>
            <a:r>
              <a:rPr lang="de-DE" sz="2000" dirty="0" smtClean="0">
                <a:ea typeface="Times New Roman"/>
              </a:rPr>
              <a:t> </a:t>
            </a:r>
            <a:r>
              <a:rPr lang="de-DE" sz="2000" dirty="0" err="1" smtClean="0">
                <a:ea typeface="Times New Roman"/>
              </a:rPr>
              <a:t>his</a:t>
            </a:r>
            <a:r>
              <a:rPr lang="de-DE" sz="2000" dirty="0" smtClean="0">
                <a:ea typeface="Times New Roman"/>
              </a:rPr>
              <a:t> </a:t>
            </a:r>
            <a:r>
              <a:rPr lang="de-DE" sz="2000" dirty="0" err="1" smtClean="0">
                <a:ea typeface="Times New Roman"/>
              </a:rPr>
              <a:t>presidency</a:t>
            </a:r>
            <a:r>
              <a:rPr lang="de-DE" sz="2000" dirty="0" smtClean="0">
                <a:ea typeface="Times New Roman"/>
              </a:rPr>
              <a:t> </a:t>
            </a:r>
            <a:r>
              <a:rPr lang="de-DE" sz="2000" dirty="0" err="1" smtClean="0">
                <a:ea typeface="Times New Roman"/>
              </a:rPr>
              <a:t>are</a:t>
            </a:r>
            <a:r>
              <a:rPr lang="de-DE" sz="2000" dirty="0" smtClean="0">
                <a:ea typeface="Times New Roman"/>
              </a:rPr>
              <a:t>:</a:t>
            </a:r>
          </a:p>
          <a:p>
            <a:pPr marL="2628900" lvl="5" indent="-342900">
              <a:buFont typeface="Arial" pitchFamily="34" charset="0"/>
              <a:buChar char="•"/>
              <a:tabLst>
                <a:tab pos="676275" algn="l"/>
              </a:tabLst>
            </a:pPr>
            <a:r>
              <a:rPr lang="en-US" sz="2000" dirty="0" smtClean="0">
                <a:ea typeface="Times New Roman"/>
              </a:rPr>
              <a:t>The American invasion of the Bay of Pigs</a:t>
            </a:r>
          </a:p>
          <a:p>
            <a:pPr marL="2628900" lvl="5" indent="-342900">
              <a:buFont typeface="Arial" pitchFamily="34" charset="0"/>
              <a:buChar char="•"/>
              <a:tabLst>
                <a:tab pos="676275" algn="l"/>
              </a:tabLst>
            </a:pPr>
            <a:r>
              <a:rPr lang="en-US" sz="2000" dirty="0" smtClean="0">
                <a:ea typeface="Times New Roman"/>
              </a:rPr>
              <a:t>The Cuban Missile Crisis</a:t>
            </a:r>
          </a:p>
          <a:p>
            <a:pPr marL="2628900" lvl="5" indent="-342900">
              <a:buFont typeface="Arial" pitchFamily="34" charset="0"/>
              <a:buChar char="•"/>
              <a:tabLst>
                <a:tab pos="676275" algn="l"/>
              </a:tabLst>
            </a:pPr>
            <a:r>
              <a:rPr lang="en-US" sz="2000" dirty="0" smtClean="0">
                <a:ea typeface="Times New Roman"/>
              </a:rPr>
              <a:t>his famous speech in West-Berlin	</a:t>
            </a:r>
          </a:p>
          <a:p>
            <a:pPr marL="0" lvl="5">
              <a:tabLst>
                <a:tab pos="676275" algn="l"/>
              </a:tabLst>
            </a:pPr>
            <a:endParaRPr lang="en-US" sz="2000" dirty="0" smtClean="0">
              <a:ea typeface="Times New Roman"/>
            </a:endParaRPr>
          </a:p>
          <a:p>
            <a:pPr marL="0" lvl="5">
              <a:buFont typeface="Wingdings" pitchFamily="2" charset="2"/>
              <a:buChar char="Ø"/>
              <a:tabLst>
                <a:tab pos="676275" algn="l"/>
              </a:tabLst>
            </a:pPr>
            <a:r>
              <a:rPr lang="en-US" sz="2000" dirty="0" smtClean="0">
                <a:ea typeface="Times New Roman"/>
              </a:rPr>
              <a:t> Kennedy was assassinated on Nov. 22nd, 1963	</a:t>
            </a:r>
          </a:p>
          <a:p>
            <a:pPr marL="2628900" lvl="5" indent="-342900">
              <a:buFont typeface="Arial" pitchFamily="34" charset="0"/>
              <a:buChar char="•"/>
              <a:tabLst>
                <a:tab pos="676275" algn="l"/>
              </a:tabLst>
            </a:pPr>
            <a:endParaRPr lang="de-DE" sz="2000" dirty="0" smtClean="0"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Conflicts</a:t>
            </a:r>
            <a:r>
              <a:rPr lang="de-DE" dirty="0" smtClean="0"/>
              <a:t> in </a:t>
            </a:r>
            <a:r>
              <a:rPr lang="de-DE" dirty="0" err="1" smtClean="0"/>
              <a:t>America</a:t>
            </a:r>
            <a:endParaRPr lang="de-DE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2163342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de-DE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Personalities</a:t>
            </a: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de-DE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de-DE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Martin Luther King Jr. :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on-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violent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civil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rights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anti-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segregation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movement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endParaRPr lang="de-DE" sz="2000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lang="de-DE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March on Washington </a:t>
            </a:r>
            <a:r>
              <a:rPr lang="de-DE" sz="2000" dirty="0" smtClean="0"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Jobs </a:t>
            </a:r>
            <a:r>
              <a:rPr lang="de-DE" sz="2000" dirty="0" smtClean="0">
                <a:ea typeface="Times New Roman" pitchFamily="18" charset="0"/>
                <a:cs typeface="Arial" pitchFamily="34" charset="0"/>
              </a:rPr>
              <a:t>&amp; 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Freedom </a:t>
            </a:r>
            <a:r>
              <a:rPr lang="de-DE" sz="2000" dirty="0">
                <a:ea typeface="Times New Roman" pitchFamily="18" charset="0"/>
                <a:cs typeface="Arial" pitchFamily="34" charset="0"/>
              </a:rPr>
              <a:t>(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Aug. 28th, 1963) 		                                           			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200.000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participants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6275" algn="l"/>
              </a:tabLst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„I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have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dream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“-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speech</a:t>
            </a:r>
            <a:r>
              <a:rPr lang="de-DE" sz="2000" dirty="0" smtClean="0">
                <a:ea typeface="Times New Roman" pitchFamily="18" charset="0"/>
                <a:cs typeface="Arial" pitchFamily="34" charset="0"/>
              </a:rPr>
              <a:t>: 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Lincoln Memorial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			      </a:t>
            </a:r>
          </a:p>
          <a:p>
            <a:pPr marL="12557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        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King was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assassinated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on April 4th, 1968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3024336" cy="26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Conflicts</a:t>
            </a:r>
            <a:r>
              <a:rPr lang="de-DE" dirty="0" smtClean="0"/>
              <a:t> in </a:t>
            </a:r>
            <a:r>
              <a:rPr lang="de-DE" dirty="0" err="1" smtClean="0"/>
              <a:t>America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51520" y="1513091"/>
            <a:ext cx="864096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676275" algn="l"/>
              </a:tabLst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Malcolm X</a:t>
            </a:r>
            <a:r>
              <a:rPr lang="de-DE" dirty="0" smtClean="0">
                <a:ea typeface="Times New Roman" pitchFamily="18" charset="0"/>
                <a:cs typeface="Arial" pitchFamily="34" charset="0"/>
              </a:rPr>
              <a:t>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     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pan-african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pride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movement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de-D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de-DE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dirty="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      </a:t>
            </a:r>
            <a:r>
              <a:rPr kumimoji="0" lang="de-D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opponent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Martin Luther King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de-DE" dirty="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de-DE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dirty="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      </a:t>
            </a:r>
            <a:r>
              <a:rPr lang="de-DE" dirty="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Adaptation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name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„X“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symbolic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gesture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de-D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de-DE" baseline="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aseline="0" dirty="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     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Top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minister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Nation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Islam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work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other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de-DE" dirty="0">
                <a:ea typeface="Times New Roman" pitchFamily="18" charset="0"/>
                <a:cs typeface="Arial" pitchFamily="34" charset="0"/>
              </a:rPr>
              <a:t> </a:t>
            </a:r>
            <a:r>
              <a:rPr lang="de-DE" dirty="0" smtClean="0">
                <a:ea typeface="Times New Roman" pitchFamily="18" charset="0"/>
                <a:cs typeface="Arial" pitchFamily="34" charset="0"/>
              </a:rPr>
              <a:t>                         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nationalist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organizations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de-DE" dirty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676275" algn="l"/>
              </a:tabLst>
            </a:pPr>
            <a:r>
              <a:rPr lang="de-DE" dirty="0" smtClean="0">
                <a:ea typeface="Times New Roman" pitchFamily="18" charset="0"/>
                <a:cs typeface="Arial" pitchFamily="34" charset="0"/>
              </a:rPr>
              <a:t> Malcom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X was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assassinated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on Feb. 21st, 1965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de-DE" dirty="0">
                <a:ea typeface="Times New Roman" pitchFamily="18" charset="0"/>
                <a:cs typeface="Arial" pitchFamily="34" charset="0"/>
              </a:rPr>
              <a:t> </a:t>
            </a:r>
            <a:r>
              <a:rPr lang="de-DE" dirty="0" smtClean="0"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lang="de-DE" dirty="0" smtClean="0">
                <a:ea typeface="Times New Roman" pitchFamily="18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three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members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Nation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Islam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t="6534" b="9639"/>
          <a:stretch>
            <a:fillRect/>
          </a:stretch>
        </p:blipFill>
        <p:spPr bwMode="auto">
          <a:xfrm>
            <a:off x="6516216" y="188640"/>
            <a:ext cx="2362150" cy="275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Developments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539552" y="1124744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de-DE" sz="2000" b="1" i="1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de-DE" sz="2000" b="1" i="1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DE" sz="2000" b="1" i="1" dirty="0" smtClean="0">
                <a:ea typeface="Times New Roman"/>
              </a:rPr>
              <a:t>Space Exploration – The Space </a:t>
            </a:r>
            <a:r>
              <a:rPr lang="de-DE" sz="2000" b="1" i="1" dirty="0" err="1" smtClean="0">
                <a:ea typeface="Times New Roman"/>
              </a:rPr>
              <a:t>Race</a:t>
            </a:r>
            <a:r>
              <a:rPr lang="de-DE" sz="2000" b="1" i="1" dirty="0" smtClean="0">
                <a:ea typeface="Times New Roman"/>
              </a:rPr>
              <a:t>:</a:t>
            </a:r>
          </a:p>
          <a:p>
            <a:pPr>
              <a:spcAft>
                <a:spcPts val="0"/>
              </a:spcAft>
            </a:pPr>
            <a:r>
              <a:rPr lang="de-DE" sz="2000" b="1" i="1" dirty="0" smtClean="0">
                <a:ea typeface="Times New Roman"/>
              </a:rPr>
              <a:t> 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endParaRPr lang="en-GB" sz="2000" b="1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b="1" dirty="0" smtClean="0">
                <a:ea typeface="Times New Roman"/>
              </a:rPr>
              <a:t>Space Race: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en-GB" sz="2000" b="1" dirty="0">
                <a:ea typeface="Times New Roman"/>
              </a:rPr>
              <a:t> </a:t>
            </a:r>
            <a:r>
              <a:rPr lang="en-GB" sz="2000" b="1" dirty="0" smtClean="0">
                <a:ea typeface="Times New Roman"/>
              </a:rPr>
              <a:t>    </a:t>
            </a:r>
            <a:r>
              <a:rPr lang="en-GB" sz="2000" b="1" dirty="0" smtClean="0">
                <a:ea typeface="Times New Roman"/>
                <a:sym typeface="Wingdings" pitchFamily="2" charset="2"/>
              </a:rPr>
              <a:t></a:t>
            </a:r>
            <a:r>
              <a:rPr lang="en-GB" sz="2000" dirty="0" smtClean="0">
                <a:ea typeface="Times New Roman"/>
              </a:rPr>
              <a:t>Competition between the United States and Soviet Union for         	   supremacy in outer Space Exploration</a:t>
            </a:r>
            <a:endParaRPr lang="de-DE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en-GB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b="1" dirty="0" smtClean="0">
                <a:ea typeface="Times New Roman"/>
              </a:rPr>
              <a:t>Technological goals: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en-GB" sz="2000" b="1" dirty="0">
                <a:ea typeface="Times New Roman"/>
              </a:rPr>
              <a:t> </a:t>
            </a:r>
            <a:r>
              <a:rPr lang="en-GB" sz="2000" b="1" dirty="0" smtClean="0">
                <a:ea typeface="Times New Roman"/>
              </a:rPr>
              <a:t>     </a:t>
            </a:r>
            <a:r>
              <a:rPr lang="en-GB" sz="2000" b="1" dirty="0" smtClean="0">
                <a:ea typeface="Times New Roman"/>
                <a:sym typeface="Wingdings" pitchFamily="2" charset="2"/>
              </a:rPr>
              <a:t></a:t>
            </a:r>
            <a:r>
              <a:rPr lang="en-GB" sz="2000" dirty="0" smtClean="0">
                <a:ea typeface="Times New Roman"/>
              </a:rPr>
              <a:t>Launching satellites, sub-orbital and orbital human space flights  	    around the earth, piloted voyages to the moon</a:t>
            </a:r>
            <a:endParaRPr lang="de-DE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en-GB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b="1" dirty="0" smtClean="0">
                <a:ea typeface="Times New Roman"/>
              </a:rPr>
              <a:t>American Dream</a:t>
            </a:r>
            <a:r>
              <a:rPr lang="en-GB" sz="2000" dirty="0" smtClean="0">
                <a:ea typeface="Times New Roman"/>
              </a:rPr>
              <a:t>: </a:t>
            </a:r>
            <a:br>
              <a:rPr lang="en-GB" sz="2000" dirty="0" smtClean="0">
                <a:ea typeface="Times New Roman"/>
              </a:rPr>
            </a:br>
            <a:r>
              <a:rPr lang="en-GB" sz="2000" dirty="0" smtClean="0">
                <a:ea typeface="Times New Roman"/>
              </a:rPr>
              <a:t>expand frontiers of the United States (East to West; Earth to Space)</a:t>
            </a:r>
            <a:endParaRPr lang="de-DE" sz="20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de-DE" sz="12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Scientific </a:t>
            </a:r>
            <a:r>
              <a:rPr lang="de-DE" dirty="0" err="1" smtClean="0"/>
              <a:t>Developments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51521" y="1412776"/>
            <a:ext cx="88924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i="1" u="sng" dirty="0" smtClean="0">
                <a:ea typeface="Times New Roman"/>
              </a:rPr>
              <a:t>Timeline:</a:t>
            </a:r>
            <a:endParaRPr lang="de-DE" sz="2000" b="1" i="1" u="sng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en-GB" sz="20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Soviet Union launches the first satellite called Sputnik 1 into the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      lower earth orbit in October 1957</a:t>
            </a:r>
            <a:endParaRPr lang="de-DE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en-GB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en-GB" sz="2000" b="1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b="1" dirty="0" smtClean="0">
                <a:ea typeface="Times New Roman"/>
              </a:rPr>
              <a:t>First Human in Space </a:t>
            </a:r>
            <a:r>
              <a:rPr lang="en-GB" sz="2000" b="1" dirty="0" smtClean="0">
                <a:ea typeface="Times New Roman"/>
                <a:sym typeface="Wingdings" pitchFamily="2" charset="2"/>
              </a:rPr>
              <a:t> </a:t>
            </a:r>
            <a:r>
              <a:rPr lang="en-GB" sz="2000" dirty="0" smtClean="0">
                <a:ea typeface="Times New Roman"/>
              </a:rPr>
              <a:t>the Soviet Yuri Gagarin</a:t>
            </a:r>
            <a:endParaRPr lang="de-DE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en-GB" sz="20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b="1" dirty="0" smtClean="0">
                <a:ea typeface="Times New Roman"/>
              </a:rPr>
              <a:t>20</a:t>
            </a:r>
            <a:r>
              <a:rPr lang="en-GB" sz="2000" b="1" baseline="30000" dirty="0" smtClean="0">
                <a:ea typeface="Times New Roman"/>
              </a:rPr>
              <a:t>th</a:t>
            </a:r>
            <a:r>
              <a:rPr lang="en-GB" sz="2000" b="1" dirty="0" smtClean="0">
                <a:ea typeface="Times New Roman"/>
              </a:rPr>
              <a:t> of April 1961: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2000" b="1" dirty="0">
                <a:ea typeface="Times New Roman"/>
              </a:rPr>
              <a:t> </a:t>
            </a:r>
            <a:r>
              <a:rPr lang="en-GB" sz="2000" b="1" dirty="0" smtClean="0">
                <a:ea typeface="Times New Roman"/>
              </a:rPr>
              <a:t>    </a:t>
            </a:r>
            <a:r>
              <a:rPr lang="en-GB" sz="2000" b="1" dirty="0" smtClean="0">
                <a:ea typeface="Times New Roman"/>
                <a:sym typeface="Wingdings" pitchFamily="2" charset="2"/>
              </a:rPr>
              <a:t></a:t>
            </a:r>
            <a:r>
              <a:rPr lang="en-GB" sz="2000" dirty="0" smtClean="0">
                <a:ea typeface="Times New Roman"/>
              </a:rPr>
              <a:t>President Kennedy announces the US would manage to land a    	  piloted spacecraft on the moon before the end of the decade</a:t>
            </a:r>
            <a:endParaRPr lang="de-DE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en-GB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First human </a:t>
            </a:r>
            <a:r>
              <a:rPr lang="en-GB" sz="2000" b="1" dirty="0" smtClean="0">
                <a:ea typeface="Times New Roman"/>
              </a:rPr>
              <a:t>spaceflight</a:t>
            </a:r>
            <a:r>
              <a:rPr lang="en-GB" sz="2000" dirty="0" smtClean="0">
                <a:ea typeface="Times New Roman"/>
              </a:rPr>
              <a:t> lands on the </a:t>
            </a:r>
            <a:r>
              <a:rPr lang="en-GB" sz="2000" b="1" dirty="0" smtClean="0">
                <a:ea typeface="Times New Roman"/>
              </a:rPr>
              <a:t>moon</a:t>
            </a:r>
            <a:r>
              <a:rPr lang="en-GB" sz="2000" dirty="0" smtClean="0">
                <a:ea typeface="Times New Roman"/>
              </a:rPr>
              <a:t> on July 20, 1969</a:t>
            </a:r>
            <a:endParaRPr lang="de-DE" sz="2000" dirty="0">
              <a:ea typeface="Times New Roman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80928"/>
            <a:ext cx="24117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Scientific </a:t>
            </a:r>
            <a:r>
              <a:rPr lang="de-DE" dirty="0" err="1" smtClean="0"/>
              <a:t>Developments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95536" y="1484784"/>
            <a:ext cx="828091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i="1" u="sng" dirty="0" smtClean="0">
                <a:ea typeface="Times New Roman"/>
              </a:rPr>
              <a:t>Development of Technology as a result of the space race</a:t>
            </a:r>
            <a:endParaRPr lang="de-DE" sz="2000" b="1" i="1" u="sng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endParaRPr lang="en-GB" sz="20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Great progress in the </a:t>
            </a:r>
            <a:r>
              <a:rPr lang="en-GB" sz="2000" b="1" dirty="0" smtClean="0">
                <a:ea typeface="Times New Roman"/>
              </a:rPr>
              <a:t>fields</a:t>
            </a:r>
            <a:r>
              <a:rPr lang="en-GB" sz="2000" dirty="0" smtClean="0">
                <a:ea typeface="Times New Roman"/>
              </a:rPr>
              <a:t>: </a:t>
            </a:r>
          </a:p>
          <a:p>
            <a:pPr marL="2628900" lvl="5" indent="-3429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 aerospace engineering,</a:t>
            </a:r>
          </a:p>
          <a:p>
            <a:pPr marL="2628900" lvl="5" indent="-3429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 telecommunication </a:t>
            </a:r>
          </a:p>
          <a:p>
            <a:pPr marL="2628900" lvl="5" indent="-3429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 electronics</a:t>
            </a:r>
            <a:endParaRPr lang="de-DE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en-GB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Rocketry, physics, astronomy</a:t>
            </a:r>
            <a:endParaRPr lang="de-DE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en-GB" sz="20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Boom of </a:t>
            </a:r>
            <a:r>
              <a:rPr lang="en-GB" sz="2000" b="1" dirty="0" smtClean="0">
                <a:ea typeface="Times New Roman"/>
              </a:rPr>
              <a:t>mathematics</a:t>
            </a:r>
            <a:r>
              <a:rPr lang="en-GB" sz="2000" dirty="0" smtClean="0">
                <a:ea typeface="Times New Roman"/>
              </a:rPr>
              <a:t> and </a:t>
            </a:r>
            <a:r>
              <a:rPr lang="en-GB" sz="2000" b="1" dirty="0" smtClean="0">
                <a:ea typeface="Times New Roman"/>
              </a:rPr>
              <a:t>physics</a:t>
            </a:r>
            <a:r>
              <a:rPr lang="en-GB" sz="2000" dirty="0" smtClean="0">
                <a:ea typeface="Times New Roman"/>
              </a:rPr>
              <a:t> in education worldwide</a:t>
            </a:r>
            <a:endParaRPr lang="de-DE" sz="20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2000" dirty="0" smtClean="0">
                <a:ea typeface="Times New Roman"/>
                <a:sym typeface="Wingdings"/>
              </a:rPr>
              <a:t>       </a:t>
            </a:r>
            <a:r>
              <a:rPr lang="en-GB" sz="2000" dirty="0" smtClean="0">
                <a:ea typeface="Times New Roman"/>
              </a:rPr>
              <a:t> Following educated scientists developed many technologies</a:t>
            </a:r>
            <a:endParaRPr lang="de-DE" sz="2000" dirty="0" smtClean="0"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endParaRPr lang="de-DE" sz="12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Scientific Development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51520" y="1225689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 smtClean="0">
                <a:ea typeface="Times New Roman"/>
              </a:rPr>
              <a:t>Other Developments</a:t>
            </a:r>
            <a:endParaRPr lang="de-DE" sz="2400" b="1" i="1" dirty="0" smtClean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ea typeface="Times New Roman"/>
              </a:rPr>
              <a:t> </a:t>
            </a:r>
            <a:endParaRPr lang="de-DE" sz="20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female birth control </a:t>
            </a:r>
            <a:r>
              <a:rPr lang="en-GB" sz="2000" dirty="0" smtClean="0">
                <a:ea typeface="Times New Roman"/>
                <a:sym typeface="Wingdings" pitchFamily="2" charset="2"/>
              </a:rPr>
              <a:t> </a:t>
            </a:r>
            <a:r>
              <a:rPr lang="en-GB" sz="2000" dirty="0" smtClean="0">
                <a:ea typeface="Times New Roman"/>
              </a:rPr>
              <a:t>the pill</a:t>
            </a:r>
            <a:endParaRPr lang="de-DE" sz="20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en-GB" sz="20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First heart transplantation by a South African professor</a:t>
            </a:r>
            <a:endParaRPr lang="de-DE" sz="2000" dirty="0" smtClean="0"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Car Boom: </a:t>
            </a:r>
            <a:endParaRPr lang="de-DE" sz="2000" dirty="0" smtClean="0">
              <a:ea typeface="Times New Roman"/>
            </a:endParaRPr>
          </a:p>
          <a:p>
            <a:pPr marL="2171700" lvl="4" indent="-3429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 new styles</a:t>
            </a:r>
            <a:endParaRPr lang="de-DE" sz="2000" dirty="0" smtClean="0">
              <a:ea typeface="Times New Roman"/>
            </a:endParaRPr>
          </a:p>
          <a:p>
            <a:pPr marL="2171700" lvl="4" indent="-3429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“horsepower race”</a:t>
            </a:r>
            <a:endParaRPr lang="de-DE" sz="2000" dirty="0" smtClean="0">
              <a:ea typeface="Times New Roman"/>
            </a:endParaRPr>
          </a:p>
          <a:p>
            <a:pPr marL="2171700" lvl="4" indent="-3429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 highest sales of the “Big Three”</a:t>
            </a:r>
            <a:endParaRPr lang="de-DE" sz="2000" dirty="0" smtClean="0">
              <a:ea typeface="Times New Roman"/>
            </a:endParaRPr>
          </a:p>
          <a:p>
            <a:pPr marL="2171700" lvl="4" indent="-342900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GB" sz="2000" dirty="0" smtClean="0">
                <a:ea typeface="Times New Roman"/>
              </a:rPr>
              <a:t> introduction of the size categories: compact, mid-sized and full-sized cars</a:t>
            </a:r>
            <a:endParaRPr lang="de-DE" sz="20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de-DE" sz="2000" dirty="0" smtClean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de-DE" sz="2000" dirty="0">
              <a:ea typeface="Times New Roman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764704"/>
            <a:ext cx="3098626" cy="206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407</Words>
  <Application>Microsoft Office PowerPoint</Application>
  <PresentationFormat>Bildschirmpräsentation (4:3)</PresentationFormat>
  <Paragraphs>187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Metis</vt:lpstr>
      <vt:lpstr>America in the 1960‘s</vt:lpstr>
      <vt:lpstr>content</vt:lpstr>
      <vt:lpstr>Political events/Wars</vt:lpstr>
      <vt:lpstr>Conflicts in America</vt:lpstr>
      <vt:lpstr>Conflicts in America</vt:lpstr>
      <vt:lpstr>Scientific Developments</vt:lpstr>
      <vt:lpstr>Scientific Developments</vt:lpstr>
      <vt:lpstr>Scientific Developments</vt:lpstr>
      <vt:lpstr>Scientific Development</vt:lpstr>
      <vt:lpstr>Scientific Developments</vt:lpstr>
      <vt:lpstr>Anti-war movement</vt:lpstr>
      <vt:lpstr>Feminism</vt:lpstr>
      <vt:lpstr>Feminism</vt:lpstr>
      <vt:lpstr>Music and Drugs</vt:lpstr>
      <vt:lpstr>Music and Drugs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in the 1960‘s</dc:title>
  <dc:creator>Windows-Benutzer</dc:creator>
  <cp:lastModifiedBy>Windows-Benutzer</cp:lastModifiedBy>
  <cp:revision>22</cp:revision>
  <dcterms:created xsi:type="dcterms:W3CDTF">2010-12-02T14:37:43Z</dcterms:created>
  <dcterms:modified xsi:type="dcterms:W3CDTF">2010-12-02T21:17:08Z</dcterms:modified>
</cp:coreProperties>
</file>